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70" r:id="rId3"/>
    <p:sldId id="269" r:id="rId4"/>
    <p:sldId id="259" r:id="rId5"/>
    <p:sldId id="271" r:id="rId6"/>
    <p:sldId id="272" r:id="rId7"/>
    <p:sldId id="260" r:id="rId8"/>
    <p:sldId id="264" r:id="rId9"/>
    <p:sldId id="273" r:id="rId10"/>
    <p:sldId id="275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67" r:id="rId19"/>
    <p:sldId id="28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5354-EA1E-0F47-8C03-3F21ED200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199190"/>
            <a:ext cx="8361229" cy="1687490"/>
          </a:xfrm>
        </p:spPr>
        <p:txBody>
          <a:bodyPr/>
          <a:lstStyle/>
          <a:p>
            <a:r>
              <a:rPr lang="en-US" sz="5400" dirty="0"/>
              <a:t>Visual odometry and depth maps estimation</a:t>
            </a:r>
            <a:endParaRPr lang="en-EG" sz="5400" dirty="0"/>
          </a:p>
        </p:txBody>
      </p:sp>
    </p:spTree>
    <p:extLst>
      <p:ext uri="{BB962C8B-B14F-4D97-AF65-F5344CB8AC3E}">
        <p14:creationId xmlns:p14="http://schemas.microsoft.com/office/powerpoint/2010/main" val="123781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F596E-B6CF-446E-BECA-CC69BBFD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 dirty="0"/>
              <a:t>Forward &amp; Backward GRADIENT Loss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C529E84D-B66F-460C-A488-17D34CE431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47188"/>
            <a:ext cx="5431365" cy="3248193"/>
          </a:xfrm>
          <a:prstGeom prst="rect">
            <a:avLst/>
          </a:prstGeom>
        </p:spPr>
      </p:pic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AE5F9961-4764-410E-862E-49A6B5B78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201" y="340235"/>
            <a:ext cx="5456345" cy="3262097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216705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F596E-B6CF-446E-BECA-CC69BBFD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883213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cap="all" dirty="0"/>
              <a:t>Forward-Backward</a:t>
            </a:r>
            <a:r>
              <a:rPr lang="en-US" sz="3000" cap="all" dirty="0"/>
              <a:t> Flow consistency:</a:t>
            </a:r>
            <a:br>
              <a:rPr lang="en-US" sz="3000" cap="all" dirty="0"/>
            </a:br>
            <a:r>
              <a:rPr lang="en-US" sz="3000" cap="all" dirty="0"/>
              <a:t>projected Images </a:t>
            </a:r>
          </a:p>
        </p:txBody>
      </p:sp>
      <p:pic>
        <p:nvPicPr>
          <p:cNvPr id="16" name="Content Placeholder 15" descr="A picture containing text, outdoor, road, way&#10;&#10;Description automatically generated">
            <a:extLst>
              <a:ext uri="{FF2B5EF4-FFF2-40B4-BE49-F238E27FC236}">
                <a16:creationId xmlns:a16="http://schemas.microsoft.com/office/drawing/2014/main" id="{9446E27F-D84C-4812-A367-FA7161427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" r="2" b="28471"/>
          <a:stretch/>
        </p:blipFill>
        <p:spPr>
          <a:xfrm>
            <a:off x="648603" y="643467"/>
            <a:ext cx="5120524" cy="3543662"/>
          </a:xfrm>
          <a:prstGeom prst="rect">
            <a:avLst/>
          </a:prstGeom>
        </p:spPr>
      </p:pic>
      <p:pic>
        <p:nvPicPr>
          <p:cNvPr id="17" name="Picture 16" descr="A picture containing text, tree, outdoor, day&#10;&#10;Description automatically generated">
            <a:extLst>
              <a:ext uri="{FF2B5EF4-FFF2-40B4-BE49-F238E27FC236}">
                <a16:creationId xmlns:a16="http://schemas.microsoft.com/office/drawing/2014/main" id="{53234D38-BEE4-49CB-937B-B95D9FA072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5" r="2" b="19258"/>
          <a:stretch/>
        </p:blipFill>
        <p:spPr>
          <a:xfrm>
            <a:off x="6422907" y="643467"/>
            <a:ext cx="5120451" cy="3543662"/>
          </a:xfrm>
          <a:prstGeom prst="rect">
            <a:avLst/>
          </a:prstGeom>
        </p:spPr>
      </p:pic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94526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F596E-B6CF-446E-BECA-CC69BBFD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4977946"/>
            <a:ext cx="10720685" cy="93676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cap="all" dirty="0"/>
              <a:t>Forward-Backward Flow consistency:</a:t>
            </a:r>
            <a:br>
              <a:rPr lang="en-US" sz="3200" cap="all" dirty="0"/>
            </a:br>
            <a:r>
              <a:rPr lang="en-US" sz="3200" cap="all" dirty="0"/>
              <a:t>projected Images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5043D2-9F22-468F-B10E-0569A4CE9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6" y="639618"/>
            <a:ext cx="5362140" cy="3543662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71E7DC7-74CB-4463-B939-A3F6EEB10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30" y="639618"/>
            <a:ext cx="5358545" cy="3543662"/>
          </a:xfrm>
          <a:prstGeom prst="rect">
            <a:avLst/>
          </a:prstGeom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8571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2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9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F596E-B6CF-446E-BECA-CC69BBFD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 dirty="0"/>
              <a:t>Forward &amp; Backward consistency Loss</a:t>
            </a: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5E287F0-31A9-4925-B052-75500945C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778" y="628057"/>
            <a:ext cx="5572124" cy="2985964"/>
          </a:xfrm>
          <a:prstGeom prst="rect">
            <a:avLst/>
          </a:prstGeom>
        </p:spPr>
      </p:pic>
      <p:pic>
        <p:nvPicPr>
          <p:cNvPr id="13" name="Content Placeholder 12" descr="Chart, histogram&#10;&#10;Description automatically generated">
            <a:extLst>
              <a:ext uri="{FF2B5EF4-FFF2-40B4-BE49-F238E27FC236}">
                <a16:creationId xmlns:a16="http://schemas.microsoft.com/office/drawing/2014/main" id="{64BBB91A-63D7-4A29-A26E-738A1F482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6" y="609601"/>
            <a:ext cx="5572124" cy="2985964"/>
          </a:xfrm>
          <a:prstGeom prst="rect">
            <a:avLst/>
          </a:prstGeom>
        </p:spPr>
      </p:pic>
      <p:sp>
        <p:nvSpPr>
          <p:cNvPr id="40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1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2017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F596E-B6CF-446E-BECA-CC69BBFD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2" y="4998394"/>
            <a:ext cx="11004206" cy="9367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3000" cap="all" dirty="0"/>
            </a:br>
            <a:r>
              <a:rPr lang="en-US" cap="all" dirty="0"/>
              <a:t>FORWARD &amp; Backward pose estimation loss </a:t>
            </a:r>
            <a:endParaRPr lang="en-US" sz="3000" cap="all" dirty="0"/>
          </a:p>
        </p:txBody>
      </p:sp>
      <p:pic>
        <p:nvPicPr>
          <p:cNvPr id="16" name="Content Placeholder 15" descr="Background pattern&#10;&#10;Description automatically generated">
            <a:extLst>
              <a:ext uri="{FF2B5EF4-FFF2-40B4-BE49-F238E27FC236}">
                <a16:creationId xmlns:a16="http://schemas.microsoft.com/office/drawing/2014/main" id="{33FD644E-E098-4952-AA5F-C5A7A7150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75" y="940955"/>
            <a:ext cx="5723636" cy="2984822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916265B0-98FC-40B7-82FC-EFD9DB04CE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9" y="940955"/>
            <a:ext cx="5512236" cy="2984823"/>
          </a:xfrm>
          <a:prstGeom prst="rect">
            <a:avLst/>
          </a:prstGeom>
        </p:spPr>
      </p:pic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33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F596E-B6CF-446E-BECA-CC69BBFD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10617800" cy="1683474"/>
          </a:xfrm>
        </p:spPr>
        <p:txBody>
          <a:bodyPr vert="horz" lIns="91440" tIns="45720" rIns="91440" bIns="45720" rtlCol="0">
            <a:normAutofit/>
          </a:bodyPr>
          <a:lstStyle/>
          <a:p>
            <a:br>
              <a:rPr lang="en-US" cap="all" dirty="0"/>
            </a:br>
            <a:r>
              <a:rPr lang="en-US" sz="4000" cap="all" dirty="0"/>
              <a:t>ForWARD &amp; BACKWARD OCCLUSION MASK</a:t>
            </a:r>
            <a:endParaRPr lang="en-US" cap="all" dirty="0"/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36A46E9-0D4E-48AA-98D5-EB20AC8A4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 r="2" b="2"/>
          <a:stretch/>
        </p:blipFill>
        <p:spPr bwMode="auto">
          <a:xfrm>
            <a:off x="1" y="10"/>
            <a:ext cx="6050279" cy="373265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87D10F9-53B1-4656-9688-45111215B1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" r="2" b="2"/>
          <a:stretch/>
        </p:blipFill>
        <p:spPr bwMode="auto">
          <a:xfrm>
            <a:off x="6138672" y="10"/>
            <a:ext cx="6050280" cy="373265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3421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F596E-B6CF-446E-BECA-CC69BBFD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1004206" cy="13571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3000" cap="all" dirty="0"/>
            </a:br>
            <a:r>
              <a:rPr lang="en-US" cap="all" dirty="0"/>
              <a:t>FoRWARD &amp; BACKWARD OCCLUSION MASK </a:t>
            </a:r>
            <a:r>
              <a:rPr lang="en-US" cap="all" dirty="0" err="1"/>
              <a:t>lOSS</a:t>
            </a:r>
            <a:endParaRPr lang="en-US" sz="3000" cap="all" dirty="0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1C64270-BC2D-4F1C-BDAA-FBECD4457C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40" y="985852"/>
            <a:ext cx="5789903" cy="2751884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7D3A8D3-EC12-4744-96A7-C2D1970E6A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" y="985852"/>
            <a:ext cx="5982357" cy="2751884"/>
          </a:xfrm>
          <a:prstGeom prst="rect">
            <a:avLst/>
          </a:prstGeom>
        </p:spPr>
      </p:pic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63442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F596E-B6CF-446E-BECA-CC69BBFD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br>
              <a:rPr lang="en-US" sz="3000" cap="all" dirty="0"/>
            </a:br>
            <a:r>
              <a:rPr lang="en-US" sz="4900" cap="all" dirty="0"/>
              <a:t>Total loss</a:t>
            </a:r>
            <a:endParaRPr lang="en-US" sz="3000" cap="all" dirty="0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FA0B5ACC-AA94-4999-BF04-5736BD7C4C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293" y="628911"/>
            <a:ext cx="7254281" cy="33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E0431D-916D-D342-B64A-9A9EA752A3BE}"/>
              </a:ext>
            </a:extLst>
          </p:cNvPr>
          <p:cNvSpPr txBox="1"/>
          <p:nvPr/>
        </p:nvSpPr>
        <p:spPr>
          <a:xfrm>
            <a:off x="1457325" y="644702"/>
            <a:ext cx="835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Observations</a:t>
            </a:r>
            <a:endParaRPr kumimoji="0" lang="en-EG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18034-C9BB-45FB-B2B6-3AD0F423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325" y="1828800"/>
            <a:ext cx="9601200" cy="4384497"/>
          </a:xfrm>
        </p:spPr>
        <p:txBody>
          <a:bodyPr>
            <a:normAutofit/>
          </a:bodyPr>
          <a:lstStyle/>
          <a:p>
            <a:endParaRPr lang="en-US" sz="3500" dirty="0">
              <a:solidFill>
                <a:schemeClr val="tx1"/>
              </a:solidFill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>
                <a:solidFill>
                  <a:schemeClr val="tx1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The model needs more training in order to reproduce the paper’s results (10-20 more epochs)</a:t>
            </a: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>
                <a:solidFill>
                  <a:schemeClr val="tx1"/>
                </a:solidFill>
                <a:ea typeface="Verdan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US" sz="2200" dirty="0">
                <a:solidFill>
                  <a:schemeClr val="tx1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he depth estimation and the image reprojection from qualitative judgement are reaching good reprojection of the images and good depth estimation. </a:t>
            </a: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200" dirty="0">
                <a:solidFill>
                  <a:schemeClr val="tx1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The total loss is continuing to decrease.</a:t>
            </a:r>
          </a:p>
          <a:p>
            <a:pPr marL="0" marR="0" indent="0"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3200" dirty="0">
                <a:solidFill>
                  <a:srgbClr val="5F5F5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24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DE0431D-916D-D342-B64A-9A9EA752A3BE}"/>
              </a:ext>
            </a:extLst>
          </p:cNvPr>
          <p:cNvSpPr txBox="1"/>
          <p:nvPr/>
        </p:nvSpPr>
        <p:spPr>
          <a:xfrm>
            <a:off x="1457325" y="644702"/>
            <a:ext cx="835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Franklin Gothic Book" panose="020B0503020102020204"/>
              </a:rPr>
              <a:t>Proposed Modifications</a:t>
            </a:r>
            <a:endParaRPr kumimoji="0" lang="en-EG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18034-C9BB-45FB-B2B6-3AD0F423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325" y="2219417"/>
            <a:ext cx="9601200" cy="4171766"/>
          </a:xfrm>
        </p:spPr>
        <p:txBody>
          <a:bodyPr>
            <a:normAutofit fontScale="70000" lnSpcReduction="20000"/>
          </a:bodyPr>
          <a:lstStyle/>
          <a:p>
            <a:pPr marL="0" marR="0" lv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2900" dirty="0"/>
              <a:t>1</a:t>
            </a:r>
            <a:r>
              <a:rPr lang="en-US" sz="3200" dirty="0"/>
              <a:t>. Initializing the ConvLSTM hidden state instead of initially set to zeros.</a:t>
            </a:r>
          </a:p>
          <a:p>
            <a:pPr marL="228600" marR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3200" dirty="0"/>
              <a:t> </a:t>
            </a:r>
          </a:p>
          <a:p>
            <a:pPr marL="0" marR="0" lv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3200" dirty="0"/>
              <a:t>2. Removing and Adding losses.</a:t>
            </a:r>
          </a:p>
          <a:p>
            <a:pPr marL="0" marR="0" lvl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marR="0" lv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3200" dirty="0"/>
              <a:t>3. Architecture modification:</a:t>
            </a:r>
          </a:p>
          <a:p>
            <a:pPr marL="228600" marR="0" indent="0">
              <a:lnSpc>
                <a:spcPct val="114000"/>
              </a:lnSpc>
              <a:spcBef>
                <a:spcPts val="0"/>
              </a:spcBef>
            </a:pPr>
            <a:r>
              <a:rPr lang="en-US" sz="3200" dirty="0"/>
              <a:t>Try deeper depth and pose estimation network.</a:t>
            </a:r>
          </a:p>
          <a:p>
            <a:pPr marL="228600" marR="0" indent="0">
              <a:lnSpc>
                <a:spcPct val="114000"/>
              </a:lnSpc>
              <a:spcBef>
                <a:spcPts val="0"/>
              </a:spcBef>
            </a:pPr>
            <a:r>
              <a:rPr lang="en-US" sz="3200" dirty="0"/>
              <a:t>Change the number of input sequence.</a:t>
            </a:r>
          </a:p>
          <a:p>
            <a:pPr marL="228600" marR="0" indent="0">
              <a:lnSpc>
                <a:spcPct val="114000"/>
              </a:lnSpc>
              <a:spcBef>
                <a:spcPts val="0"/>
              </a:spcBef>
              <a:buNone/>
            </a:pPr>
            <a:endParaRPr lang="en-US" sz="3200" dirty="0"/>
          </a:p>
          <a:p>
            <a:pPr marL="0" marR="0" lvl="0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3200" dirty="0"/>
              <a:t>4. Changing the training procedure:</a:t>
            </a:r>
          </a:p>
          <a:p>
            <a:pPr marL="228600" marR="0" indent="0">
              <a:lnSpc>
                <a:spcPct val="114000"/>
              </a:lnSpc>
              <a:spcBef>
                <a:spcPts val="0"/>
              </a:spcBef>
            </a:pPr>
            <a:r>
              <a:rPr lang="en-US" sz="3200" dirty="0"/>
              <a:t>Freeze some parts of the network for some epochs.</a:t>
            </a:r>
          </a:p>
          <a:p>
            <a:pPr marL="228600" marR="0" indent="0">
              <a:lnSpc>
                <a:spcPct val="114000"/>
              </a:lnSpc>
              <a:spcBef>
                <a:spcPts val="0"/>
              </a:spcBef>
            </a:pPr>
            <a:r>
              <a:rPr lang="en-US" sz="3200" dirty="0"/>
              <a:t>Continue to train them after the first parts stabilize.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43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5354-EA1E-0F47-8C03-3F21ED200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287262"/>
            <a:ext cx="8361229" cy="2645546"/>
          </a:xfrm>
        </p:spPr>
        <p:txBody>
          <a:bodyPr/>
          <a:lstStyle/>
          <a:p>
            <a:r>
              <a:rPr lang="en-US" sz="6000" dirty="0"/>
              <a:t>ReCAP</a:t>
            </a:r>
            <a:endParaRPr lang="en-EG" sz="5400" dirty="0"/>
          </a:p>
        </p:txBody>
      </p:sp>
    </p:spTree>
    <p:extLst>
      <p:ext uri="{BB962C8B-B14F-4D97-AF65-F5344CB8AC3E}">
        <p14:creationId xmlns:p14="http://schemas.microsoft.com/office/powerpoint/2010/main" val="195758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1A973-5378-0F41-AF86-64CD74E21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955" y="735268"/>
            <a:ext cx="9601200" cy="6016123"/>
          </a:xfrm>
        </p:spPr>
        <p:txBody>
          <a:bodyPr/>
          <a:lstStyle/>
          <a:p>
            <a:r>
              <a:rPr lang="en-EG" sz="2800" dirty="0"/>
              <a:t>The network archeticture:</a:t>
            </a:r>
          </a:p>
          <a:p>
            <a:pPr marL="0" indent="0">
              <a:buNone/>
            </a:pPr>
            <a:endParaRPr lang="en-E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E961A61-342F-1A4D-9FB7-7693F3162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99199"/>
            <a:ext cx="10634711" cy="44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7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57424D08-9C04-8A46-AB59-818973BEC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0" t="208" r="3327" b="30833"/>
          <a:stretch/>
        </p:blipFill>
        <p:spPr>
          <a:xfrm>
            <a:off x="1420547" y="896541"/>
            <a:ext cx="10038027" cy="50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5BDD-6C26-4348-991B-E61AE7683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8880"/>
            <a:ext cx="9601200" cy="4258519"/>
          </a:xfrm>
        </p:spPr>
        <p:txBody>
          <a:bodyPr>
            <a:normAutofit/>
          </a:bodyPr>
          <a:lstStyle/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2400" b="0" dirty="0">
              <a:solidFill>
                <a:srgbClr val="2A2A2A"/>
              </a:solidFill>
              <a:effectLst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  <a:ea typeface="Verdan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US" sz="2400" dirty="0">
                <a:solidFill>
                  <a:schemeClr val="tx1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e trained the model with the papers provided hyperparameters and on all the KITTI and KITTI depth dataset for 135000 steps (27 epochs).</a:t>
            </a:r>
          </a:p>
          <a:p>
            <a:pPr mar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chemeClr val="tx1"/>
              </a:solidFill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0" dirty="0">
                <a:solidFill>
                  <a:schemeClr val="tx1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Those were less than the number of epochs stated in the paper which are a minimum of 30 or 40. </a:t>
            </a:r>
          </a:p>
          <a:p>
            <a:pPr mar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srgbClr val="2A2A2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2A2A2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63192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B5BDD-6C26-4348-991B-E61AE7683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8880"/>
            <a:ext cx="9601200" cy="4258519"/>
          </a:xfrm>
        </p:spPr>
        <p:txBody>
          <a:bodyPr>
            <a:normAutofit lnSpcReduction="10000"/>
          </a:bodyPr>
          <a:lstStyle/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lang="en-US" sz="1800" b="0" dirty="0">
              <a:solidFill>
                <a:srgbClr val="2A2A2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2A2A2A"/>
                </a:solidFill>
                <a:ea typeface="Verdana" panose="020B0604030504040204" pitchFamily="34" charset="0"/>
                <a:cs typeface="Tahoma" panose="020B0604030504040204" pitchFamily="34" charset="0"/>
              </a:rPr>
              <a:t>H</a:t>
            </a:r>
            <a:r>
              <a:rPr lang="en-US" sz="2400" b="0" dirty="0">
                <a:solidFill>
                  <a:srgbClr val="2A2A2A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yperparameters used which were provided by the authors are:</a:t>
            </a:r>
          </a:p>
          <a:p>
            <a:pPr marL="0" marR="0" inden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rgbClr val="2A2A2A"/>
              </a:solidFill>
              <a:effectLst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873252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rgbClr val="2A2A2A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Batch size: 3</a:t>
            </a:r>
            <a:endParaRPr lang="en-US" sz="2400" b="1" dirty="0">
              <a:solidFill>
                <a:srgbClr val="2A2A2A"/>
              </a:solidFill>
              <a:effectLst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873252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rgbClr val="2A2A2A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Image height: 128</a:t>
            </a:r>
            <a:endParaRPr lang="en-US" sz="2400" b="1" dirty="0">
              <a:solidFill>
                <a:srgbClr val="2A2A2A"/>
              </a:solidFill>
              <a:effectLst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873252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rgbClr val="2A2A2A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Image width: 416</a:t>
            </a:r>
            <a:endParaRPr lang="en-US" sz="2400" b="1" dirty="0">
              <a:solidFill>
                <a:srgbClr val="2A2A2A"/>
              </a:solidFill>
              <a:effectLst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873252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rgbClr val="2A2A2A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Number of views per input (frames): 10</a:t>
            </a:r>
            <a:endParaRPr lang="en-US" sz="2400" b="1" dirty="0">
              <a:solidFill>
                <a:srgbClr val="2A2A2A"/>
              </a:solidFill>
              <a:effectLst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873252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rgbClr val="2A2A2A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Learning Rate: 0.0001</a:t>
            </a:r>
            <a:endParaRPr lang="en-US" sz="2400" b="1" dirty="0">
              <a:solidFill>
                <a:srgbClr val="2A2A2A"/>
              </a:solidFill>
              <a:effectLst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873252" lvl="1" indent="-3429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0" dirty="0">
                <a:solidFill>
                  <a:srgbClr val="2A2A2A"/>
                </a:solidFill>
                <a:effectLst/>
                <a:ea typeface="Verdana" panose="020B0604030504040204" pitchFamily="34" charset="0"/>
                <a:cs typeface="Tahoma" panose="020B0604030504040204" pitchFamily="34" charset="0"/>
              </a:rPr>
              <a:t>Adam optimizer with beta: 0.9</a:t>
            </a:r>
            <a:endParaRPr lang="en-US" sz="2400" b="1" dirty="0">
              <a:solidFill>
                <a:srgbClr val="2A2A2A"/>
              </a:solidFill>
              <a:effectLst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0" dirty="0">
              <a:solidFill>
                <a:srgbClr val="2A2A2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marR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2A2A2A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15965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5354-EA1E-0F47-8C03-3F21ED200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199190"/>
            <a:ext cx="8361229" cy="1687490"/>
          </a:xfrm>
        </p:spPr>
        <p:txBody>
          <a:bodyPr/>
          <a:lstStyle/>
          <a:p>
            <a:r>
              <a:rPr lang="en-US" sz="5400" dirty="0"/>
              <a:t>OUR RESULTS</a:t>
            </a:r>
            <a:endParaRPr lang="en-EG" sz="5400" dirty="0"/>
          </a:p>
        </p:txBody>
      </p:sp>
    </p:spTree>
    <p:extLst>
      <p:ext uri="{BB962C8B-B14F-4D97-AF65-F5344CB8AC3E}">
        <p14:creationId xmlns:p14="http://schemas.microsoft.com/office/powerpoint/2010/main" val="101881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0431D-916D-D342-B64A-9A9EA752A3BE}"/>
              </a:ext>
            </a:extLst>
          </p:cNvPr>
          <p:cNvSpPr txBox="1"/>
          <p:nvPr/>
        </p:nvSpPr>
        <p:spPr>
          <a:xfrm>
            <a:off x="752858" y="4736961"/>
            <a:ext cx="10720685" cy="9367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285750" marR="0" lvl="0" indent="-285750" algn="ctr" defTabSz="914400" fontAlgn="auto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48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Depth Estimation</a:t>
            </a:r>
            <a:endParaRPr kumimoji="0" lang="en-US" sz="4800" b="0" i="0" u="none" strike="noStrike" cap="all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070E9B-5EF1-405B-86FD-A732FF511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3" r="1547" b="2"/>
          <a:stretch/>
        </p:blipFill>
        <p:spPr>
          <a:xfrm>
            <a:off x="434936" y="1149139"/>
            <a:ext cx="3555130" cy="2460350"/>
          </a:xfrm>
          <a:prstGeom prst="rect">
            <a:avLst/>
          </a:prstGeom>
        </p:spPr>
      </p:pic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38214A4-1BC0-465B-8A93-F319443E40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r="4300" b="3"/>
          <a:stretch/>
        </p:blipFill>
        <p:spPr>
          <a:xfrm>
            <a:off x="4311800" y="1146852"/>
            <a:ext cx="3561766" cy="2464924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AEBF12A-A4FF-48CE-891F-CEB4630EE5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300" y="1146851"/>
            <a:ext cx="3561766" cy="2462637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91622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F596E-B6CF-446E-BECA-CC69BBFD1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 dirty="0"/>
              <a:t>Forward &amp; Backward Estimation Loss</a:t>
            </a:r>
          </a:p>
        </p:txBody>
      </p:sp>
      <p:pic>
        <p:nvPicPr>
          <p:cNvPr id="4" name="Content Placeholder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006702E-0808-4942-ADDB-49F9C611D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30508"/>
          <a:stretch/>
        </p:blipFill>
        <p:spPr>
          <a:xfrm>
            <a:off x="648616" y="643467"/>
            <a:ext cx="5120499" cy="3543662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D8E74242-CF4D-4F6E-93CC-A2BDA64635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r="30229"/>
          <a:stretch/>
        </p:blipFill>
        <p:spPr>
          <a:xfrm>
            <a:off x="6422875" y="643467"/>
            <a:ext cx="5120514" cy="3543662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245404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{4E06D46F-4B8D-4536-9948-F30662DF611A}tf10001105</Template>
  <TotalTime>89</TotalTime>
  <Words>274</Words>
  <Application>Microsoft Office PowerPoint</Application>
  <PresentationFormat>Widescreen</PresentationFormat>
  <Paragraphs>51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Franklin Gothic Book</vt:lpstr>
      <vt:lpstr>Symbol</vt:lpstr>
      <vt:lpstr>Verdana</vt:lpstr>
      <vt:lpstr>Wingdings</vt:lpstr>
      <vt:lpstr>Crop</vt:lpstr>
      <vt:lpstr>Visual odometry and depth maps estimation</vt:lpstr>
      <vt:lpstr>ReCAP</vt:lpstr>
      <vt:lpstr>PowerPoint Presentation</vt:lpstr>
      <vt:lpstr>PowerPoint Presentation</vt:lpstr>
      <vt:lpstr>PowerPoint Presentation</vt:lpstr>
      <vt:lpstr>PowerPoint Presentation</vt:lpstr>
      <vt:lpstr>OUR RESULTS</vt:lpstr>
      <vt:lpstr>PowerPoint Presentation</vt:lpstr>
      <vt:lpstr>Forward &amp; Backward Estimation Loss</vt:lpstr>
      <vt:lpstr>Forward &amp; Backward GRADIENT Loss</vt:lpstr>
      <vt:lpstr>Forward-Backward Flow consistency: projected Images </vt:lpstr>
      <vt:lpstr>Forward-Backward Flow consistency: projected Images </vt:lpstr>
      <vt:lpstr>Forward &amp; Backward consistency Loss</vt:lpstr>
      <vt:lpstr> FORWARD &amp; Backward pose estimation loss </vt:lpstr>
      <vt:lpstr> ForWARD &amp; BACKWARD OCCLUSION MASK</vt:lpstr>
      <vt:lpstr> FoRWARD &amp; BACKWARD OCCLUSION MASK lOSS</vt:lpstr>
      <vt:lpstr> Total loss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odometry and depth maps estimation</dc:title>
  <dc:creator>es-MariamElsayed2022</dc:creator>
  <cp:lastModifiedBy>es-MariamElsayed2022</cp:lastModifiedBy>
  <cp:revision>1</cp:revision>
  <dcterms:created xsi:type="dcterms:W3CDTF">2022-02-03T19:31:59Z</dcterms:created>
  <dcterms:modified xsi:type="dcterms:W3CDTF">2022-02-03T21:01:02Z</dcterms:modified>
</cp:coreProperties>
</file>